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59" r:id="rId3"/>
    <p:sldId id="268" r:id="rId4"/>
    <p:sldId id="262" r:id="rId5"/>
    <p:sldId id="263" r:id="rId6"/>
    <p:sldId id="264" r:id="rId7"/>
    <p:sldId id="265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9" autoAdjust="0"/>
    <p:restoredTop sz="94663" autoAdjust="0"/>
  </p:normalViewPr>
  <p:slideViewPr>
    <p:cSldViewPr snapToGrid="0" snapToObjects="1">
      <p:cViewPr varScale="1">
        <p:scale>
          <a:sx n="74" d="100"/>
          <a:sy n="74" d="100"/>
        </p:scale>
        <p:origin x="-9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BFD-4683-8644-9DF3-1A8A8101879D}" type="datetimeFigureOut">
              <a:rPr lang="en-US" smtClean="0"/>
              <a:t>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3727-253B-0C49-856E-529FC9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624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BFD-4683-8644-9DF3-1A8A8101879D}" type="datetimeFigureOut">
              <a:rPr lang="en-US" smtClean="0"/>
              <a:t>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3727-253B-0C49-856E-529FC9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483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BFD-4683-8644-9DF3-1A8A8101879D}" type="datetimeFigureOut">
              <a:rPr lang="en-US" smtClean="0"/>
              <a:t>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3727-253B-0C49-856E-529FC9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928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BFD-4683-8644-9DF3-1A8A8101879D}" type="datetimeFigureOut">
              <a:rPr lang="en-US" smtClean="0"/>
              <a:t>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3727-253B-0C49-856E-529FC9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95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BFD-4683-8644-9DF3-1A8A8101879D}" type="datetimeFigureOut">
              <a:rPr lang="en-US" smtClean="0"/>
              <a:t>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3727-253B-0C49-856E-529FC9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728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BFD-4683-8644-9DF3-1A8A8101879D}" type="datetimeFigureOut">
              <a:rPr lang="en-US" smtClean="0"/>
              <a:t>1/13/17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3727-253B-0C49-856E-529FC9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53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BFD-4683-8644-9DF3-1A8A8101879D}" type="datetimeFigureOut">
              <a:rPr lang="en-US" smtClean="0"/>
              <a:t>1/13/17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3727-253B-0C49-856E-529FC9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885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BFD-4683-8644-9DF3-1A8A8101879D}" type="datetimeFigureOut">
              <a:rPr lang="en-US" smtClean="0"/>
              <a:t>1/13/17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3727-253B-0C49-856E-529FC9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592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BFD-4683-8644-9DF3-1A8A8101879D}" type="datetimeFigureOut">
              <a:rPr lang="en-US" smtClean="0"/>
              <a:t>1/13/17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3727-253B-0C49-856E-529FC9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721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BFD-4683-8644-9DF3-1A8A8101879D}" type="datetimeFigureOut">
              <a:rPr lang="en-US" smtClean="0"/>
              <a:t>1/13/17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3727-253B-0C49-856E-529FC9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363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BFD-4683-8644-9DF3-1A8A8101879D}" type="datetimeFigureOut">
              <a:rPr lang="en-US" smtClean="0"/>
              <a:t>1/13/17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3727-253B-0C49-856E-529FC9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598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ACBFD-4683-8644-9DF3-1A8A8101879D}" type="datetimeFigureOut">
              <a:rPr lang="en-US" smtClean="0"/>
              <a:t>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83727-253B-0C49-856E-529FC9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645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merican Typewriter"/>
          <a:ea typeface="+mj-ea"/>
          <a:cs typeface="American Typewrite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merican Typewriter"/>
          <a:ea typeface="+mn-ea"/>
          <a:cs typeface="American Typewriter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merican Typewriter"/>
          <a:ea typeface="+mn-ea"/>
          <a:cs typeface="American Typewriter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merican Typewriter"/>
          <a:ea typeface="+mn-ea"/>
          <a:cs typeface="American Typewriter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merican Typewriter"/>
          <a:ea typeface="+mn-ea"/>
          <a:cs typeface="American Typewriter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merican Typewriter"/>
          <a:ea typeface="+mn-ea"/>
          <a:cs typeface="American Typewriter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639" y="3893211"/>
            <a:ext cx="8972362" cy="1973586"/>
          </a:xfrm>
        </p:spPr>
        <p:txBody>
          <a:bodyPr>
            <a:normAutofit/>
          </a:bodyPr>
          <a:lstStyle/>
          <a:p>
            <a:r>
              <a:rPr lang="en-US" sz="3600" i="1" dirty="0" smtClean="0">
                <a:latin typeface="American Typewriter"/>
                <a:cs typeface="American Typewriter"/>
              </a:rPr>
              <a:t>Murder Ink</a:t>
            </a:r>
            <a:br>
              <a:rPr lang="en-US" sz="3600" i="1" dirty="0" smtClean="0">
                <a:latin typeface="American Typewriter"/>
                <a:cs typeface="American Typewriter"/>
              </a:rPr>
            </a:br>
            <a:r>
              <a:rPr lang="en-US" sz="5000" b="1" baseline="0" dirty="0" smtClean="0">
                <a:latin typeface="American Typewriter"/>
                <a:cs typeface="American Typewriter"/>
              </a:rPr>
              <a:t>Criteria</a:t>
            </a:r>
            <a:r>
              <a:rPr lang="en-US" sz="5000" b="1" dirty="0" smtClean="0">
                <a:latin typeface="American Typewriter"/>
                <a:cs typeface="American Typewriter"/>
              </a:rPr>
              <a:t> for a Good Mystery</a:t>
            </a:r>
            <a:endParaRPr lang="en-US" sz="5000" b="1" dirty="0">
              <a:latin typeface="American Typewriter"/>
              <a:cs typeface="American Typewriter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6179" y="6158534"/>
            <a:ext cx="4963282" cy="512538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Mystery Writers of America</a:t>
            </a:r>
            <a:endParaRPr lang="en-US" sz="2400" dirty="0">
              <a:latin typeface="American Typewriter"/>
              <a:cs typeface="American Typewriter"/>
            </a:endParaRPr>
          </a:p>
        </p:txBody>
      </p:sp>
      <p:pic>
        <p:nvPicPr>
          <p:cNvPr id="5" name="Picture 4" descr="Mystery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26" y="258037"/>
            <a:ext cx="7194188" cy="3764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35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16355"/>
            <a:ext cx="8229600" cy="4525963"/>
          </a:xfrm>
        </p:spPr>
        <p:txBody>
          <a:bodyPr>
            <a:normAutofit/>
          </a:bodyPr>
          <a:lstStyle/>
          <a:p>
            <a:pPr marL="914400" indent="-914400">
              <a:buAutoNum type="arabicPeriod"/>
            </a:pPr>
            <a:r>
              <a:rPr lang="en-US" sz="5400" dirty="0" smtClean="0"/>
              <a:t>It </a:t>
            </a:r>
            <a:r>
              <a:rPr lang="en-US" sz="5400" dirty="0"/>
              <a:t>should have positive moral value</a:t>
            </a:r>
            <a:r>
              <a:rPr lang="en-US" sz="5400" dirty="0" smtClean="0"/>
              <a:t>.</a:t>
            </a:r>
            <a:endParaRPr lang="en-US" sz="5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450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16356"/>
            <a:ext cx="8229600" cy="45259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5400" dirty="0" smtClean="0"/>
              <a:t>2. It </a:t>
            </a:r>
            <a:r>
              <a:rPr lang="en-US" sz="5400" dirty="0"/>
              <a:t>should involve the reader in puzzle solving.</a:t>
            </a:r>
          </a:p>
          <a:p>
            <a:pPr marL="0" indent="0">
              <a:buNone/>
            </a:pPr>
            <a:endParaRPr lang="en-US" sz="5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57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0553"/>
            <a:ext cx="8229600" cy="5731341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en-US" sz="5400" dirty="0"/>
              <a:t>3</a:t>
            </a:r>
            <a:r>
              <a:rPr lang="en-US" sz="5400" b="0" baseline="0" dirty="0" smtClean="0"/>
              <a:t>.</a:t>
            </a:r>
            <a:r>
              <a:rPr lang="en-US" sz="5400" b="0" dirty="0" smtClean="0"/>
              <a:t> </a:t>
            </a:r>
            <a:r>
              <a:rPr lang="en-US" sz="5400" dirty="0"/>
              <a:t>It should give complete consideration and treatment of the five W’s and H (Who, What, When, Where, Why, and How) and leave none of these unsolved at the end.</a:t>
            </a:r>
          </a:p>
          <a:p>
            <a:pPr marL="0" indent="0">
              <a:buNone/>
            </a:pPr>
            <a:endParaRPr lang="en-US" sz="5400" b="0" baseline="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834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0553"/>
            <a:ext cx="8229600" cy="577591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5400" dirty="0"/>
              <a:t>4</a:t>
            </a:r>
            <a:r>
              <a:rPr lang="en-US" sz="5400" dirty="0" smtClean="0"/>
              <a:t>. </a:t>
            </a:r>
            <a:r>
              <a:rPr lang="en-US" sz="5400" dirty="0"/>
              <a:t>There should be no occult or fantastic solutions</a:t>
            </a:r>
            <a:r>
              <a:rPr lang="en-US" sz="5400" dirty="0" smtClean="0"/>
              <a:t>.</a:t>
            </a:r>
          </a:p>
          <a:p>
            <a:pPr marL="0" lvl="0" indent="0">
              <a:buNone/>
            </a:pPr>
            <a:endParaRPr lang="en-US" sz="5400" dirty="0" smtClean="0"/>
          </a:p>
          <a:p>
            <a:pPr marL="0" indent="0">
              <a:buNone/>
            </a:pPr>
            <a:endParaRPr lang="en-US" altLang="ja-JP" sz="5400" b="0" baseline="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8340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0552"/>
            <a:ext cx="8229600" cy="6110789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altLang="ja-JP" sz="5400" dirty="0"/>
              <a:t>5</a:t>
            </a:r>
            <a:r>
              <a:rPr lang="en-US" altLang="ja-JP" sz="5400" dirty="0" smtClean="0"/>
              <a:t>. </a:t>
            </a:r>
            <a:r>
              <a:rPr lang="en-US" sz="5400" dirty="0"/>
              <a:t>Only one murderer or criminal should emerge at the end (suspicions of others, perhaps) and must be a main character (suspicions of minor characters all right</a:t>
            </a:r>
            <a:r>
              <a:rPr lang="en-US" sz="5400" dirty="0" smtClean="0"/>
              <a:t>).</a:t>
            </a:r>
            <a:endParaRPr lang="en-US" sz="5400" dirty="0"/>
          </a:p>
          <a:p>
            <a:endParaRPr lang="en-US" sz="5400" b="0" baseline="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834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0553"/>
            <a:ext cx="8229600" cy="4525963"/>
          </a:xfrm>
        </p:spPr>
        <p:txBody>
          <a:bodyPr/>
          <a:lstStyle/>
          <a:p>
            <a:pPr marL="0" lvl="0" indent="0">
              <a:buNone/>
            </a:pPr>
            <a:r>
              <a:rPr lang="en-US" sz="5400" dirty="0"/>
              <a:t>6</a:t>
            </a:r>
            <a:r>
              <a:rPr lang="en-US" sz="5400" dirty="0" smtClean="0"/>
              <a:t>. </a:t>
            </a:r>
            <a:r>
              <a:rPr lang="en-US" sz="5400" dirty="0"/>
              <a:t>If a murder occurs, it must not prove to be death by a natural cause, real accident, or suicide in the end.</a:t>
            </a:r>
          </a:p>
        </p:txBody>
      </p:sp>
    </p:spTree>
    <p:extLst>
      <p:ext uri="{BB962C8B-B14F-4D97-AF65-F5344CB8AC3E}">
        <p14:creationId xmlns:p14="http://schemas.microsoft.com/office/powerpoint/2010/main" val="1202834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0553"/>
            <a:ext cx="8229600" cy="60078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smtClean="0"/>
              <a:t>7. </a:t>
            </a:r>
            <a:r>
              <a:rPr lang="en-US" sz="5400" dirty="0"/>
              <a:t>The author must be honest with the reader, playing no tricks such as concealing evidence, etc.  The reader must know everything the narrator </a:t>
            </a:r>
            <a:r>
              <a:rPr lang="en-US" sz="5400" dirty="0" smtClean="0"/>
              <a:t>knows. </a:t>
            </a:r>
            <a:endParaRPr lang="en-US" sz="5400" b="0" baseline="0" dirty="0"/>
          </a:p>
        </p:txBody>
      </p:sp>
    </p:spTree>
    <p:extLst>
      <p:ext uri="{BB962C8B-B14F-4D97-AF65-F5344CB8AC3E}">
        <p14:creationId xmlns:p14="http://schemas.microsoft.com/office/powerpoint/2010/main" val="1202834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166</Words>
  <Application>Microsoft Macintosh PowerPoint</Application>
  <PresentationFormat>On-screen Show (4:3)</PresentationFormat>
  <Paragraphs>10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Murder Ink Criteria for a Good Mystery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Sherlock Holmes’ 7 Rules of Scientific Thinking</dc:title>
  <dc:creator>Sandra Effinger</dc:creator>
  <cp:lastModifiedBy>Sandra Effinger</cp:lastModifiedBy>
  <cp:revision>4</cp:revision>
  <dcterms:created xsi:type="dcterms:W3CDTF">2017-01-07T07:23:42Z</dcterms:created>
  <dcterms:modified xsi:type="dcterms:W3CDTF">2017-01-13T12:49:38Z</dcterms:modified>
</cp:coreProperties>
</file>